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1401" r:id="rId2"/>
    <p:sldId id="4648" r:id="rId3"/>
    <p:sldId id="4654" r:id="rId4"/>
    <p:sldId id="465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013"/>
    <p:restoredTop sz="94798"/>
  </p:normalViewPr>
  <p:slideViewPr>
    <p:cSldViewPr snapToGrid="0">
      <p:cViewPr varScale="1">
        <p:scale>
          <a:sx n="109" d="100"/>
          <a:sy n="109" d="100"/>
        </p:scale>
        <p:origin x="15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FE14C-9378-334D-B3E7-4DAC3C37C3F3}" type="datetimeFigureOut">
              <a:rPr lang="en-US" smtClean="0"/>
              <a:t>2/20/25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E877C-7ED0-4E4F-8A4D-FF6F8C56B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676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99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40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4359D-41AF-11F1-C87F-62005E24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0669D-68CC-B3FA-7234-4FB434E972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0CE282-6A25-3566-65F0-858479EB88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72A83F-88F1-BEFC-2C37-49FFE831F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69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13D66-C8B0-F6B6-B3DB-B00419EB8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A46A06-BE87-DCD4-65B6-1F862179B5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B0AAD8-A072-BBB5-C35C-3CA56D3461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4321A-0D5C-EC81-988E-F47CF331D4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FC9FC-9E89-86FF-4F6E-A2E3828B7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8E44C-117A-BF4F-3197-39D439952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55EAD-F31E-98EA-F0FD-DADF3C6AD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1FD2B-C7FC-26CB-D195-FBA6DC145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8D7A2-A366-6EED-7C3F-6ED6F93D4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89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33648-D3D5-2B4A-1E9E-DA977734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D0E989-8E86-FE92-DDCD-6BCBE091A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B4CF4-4CA7-E09F-5D5C-7BE7AD91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9029E-AAAB-D26B-2DD2-0FCBFB77D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BB29D-B7A2-8FFA-23D8-85EDAE18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38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49C6E2-A68F-8B89-4DA4-B18C0906F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C37EC-DFBE-260E-9C2C-A93B67B27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BE5A9-D545-3D9C-FCCE-1176DA2F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64D1F-15A2-3903-1505-AA46C7605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870A9-47CB-A470-143C-639B366CC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2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11132-90CE-CF41-1F9C-76EE3B5D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AFB4A-2760-3951-0E93-3572F12B9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411E9-17C0-F2E5-DDD5-6E8A6B905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0949C-A611-22A2-5C5A-5C603BB0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0C02-78B1-8D1A-0417-479FC3B04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67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35E7-9550-D42A-B668-CAC25ACCA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CA7D9-8197-4AC8-7ACE-E52B67981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5F702-EAF6-51AC-AD83-D815138B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D4115-EDA8-8AF2-2914-A161E327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F7E9B-05DF-97FB-4644-0D042D578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7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E73A-F5B5-0AD0-073C-FAB8AC2B6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50579-2E0E-87F9-37F4-32BCFC3C7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286CA-6DAD-0A37-B1B8-F333225CC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06B6A-BA14-E7AB-B586-7BBEFB572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54A19-2651-9116-73C6-E1251CD1C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25FF-B0D8-315C-F283-ED1FCFE8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6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AFF98-757B-4021-23FA-4DD1ED510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771AD-4A4C-B466-E3D9-8681424D4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B76E88-F3F8-D3BC-C817-0AAC2AD21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480BBC-795C-8BBE-E713-6C5A4A71D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21BC61-8F99-6BCE-C59F-303F06460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BA578-90BE-CFC1-740A-C48AF227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64BBE0-2E30-78EB-A0DA-08E276B4A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7A7E98-CFA3-EF46-60F3-75EAE6343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65659-0B69-6039-52A2-7701D57E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DD4CC-87F0-FF2C-14F7-BB24A8A01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B54E1-B177-5EEF-345C-D47454EB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354FC-C8BF-23D0-FB44-CB33C650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7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6903A9-9E0C-4E78-9DCC-0EDC361E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4FDF3B-A8BF-3AB7-5A8F-94921151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35C72-3A74-93F4-DA3A-228D0BF0C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2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3C87C-CF21-F5A3-E198-702407243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1A6C8-5D06-F597-2707-6B121BD72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C57C2-6FBA-1F67-DCFB-AA378BC82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BBA85-ABFE-E8A1-2582-BDA94725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91545-98CC-DA2B-5868-87762973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46BCC-BA60-11D4-F049-FB40BA76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9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D1F22-CB53-03D8-D2B1-AE6F6F106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48C61A-921F-62EE-C5AF-8FB23B550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1D6CC-2B5D-1FC2-4583-764BE537C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D544D7-2B37-9D7B-873A-9BC9CCCE1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EE3647-A9E0-712D-4EEA-E68635B0C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35F05-E80F-79E3-E79F-757BF222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9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415F0B-B16C-B1DB-C8FA-66E9469E5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C4196-4DF9-1E90-D4D2-080B1258D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8D255-0D5F-43C0-F268-1A1F18EB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2493F6-CC30-C749-96BF-C16D2D96CFDF}" type="datetimeFigureOut">
              <a:rPr lang="en-US" smtClean="0"/>
              <a:t>2/20/25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1EAB5-EDAC-858C-0FA6-2EA103CAF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D352B-1414-CF5E-BF8A-F9A1C0A322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1EED5-EAF1-6541-8A4E-46B6D53A3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4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040934"/>
              </p:ext>
            </p:extLst>
          </p:nvPr>
        </p:nvGraphicFramePr>
        <p:xfrm>
          <a:off x="164275" y="69668"/>
          <a:ext cx="11863450" cy="650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347928683"/>
                    </a:ext>
                  </a:extLst>
                </a:gridCol>
                <a:gridCol w="4960784">
                  <a:extLst>
                    <a:ext uri="{9D8B030D-6E8A-4147-A177-3AD203B41FA5}">
                      <a16:colId xmlns:a16="http://schemas.microsoft.com/office/drawing/2014/main" val="3599015421"/>
                    </a:ext>
                  </a:extLst>
                </a:gridCol>
                <a:gridCol w="4476551">
                  <a:extLst>
                    <a:ext uri="{9D8B030D-6E8A-4147-A177-3AD203B41FA5}">
                      <a16:colId xmlns:a16="http://schemas.microsoft.com/office/drawing/2014/main" val="1247584504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Class: Grade 8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Subject</a:t>
                      </a:r>
                      <a:r>
                        <a:rPr lang="en-US" sz="1200" b="1" baseline="0" dirty="0">
                          <a:solidFill>
                            <a:schemeClr val="bg1"/>
                          </a:solidFill>
                        </a:rPr>
                        <a:t> Area(s): ELA/Social Studies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Planning Team: J &amp; S &amp; Team NT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6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Big Idea(s):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Exploration, expansion, and colonization had varying consequences for different groups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 </a:t>
                      </a:r>
                      <a:r>
                        <a:rPr lang="en-CA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stories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and other </a:t>
                      </a:r>
                      <a:r>
                        <a:rPr lang="en-CA" sz="12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helps us understand ourselves and make connections to others and to the world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understand that different cultures and communities have different perspectives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Unit Guiding Question(s): </a:t>
                      </a:r>
                    </a:p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the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narratives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exploration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colonization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reflect the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diverse perspectives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communities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involved?</a:t>
                      </a:r>
                    </a:p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can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stories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multiple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help us to better understand ourselves and how we connect to others?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64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to know and use (content): </a:t>
                      </a:r>
                      <a:r>
                        <a:rPr lang="en-CA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narratives, exploration, expansion, colonization, interactions, exchange, ideas, arts, cultures, civilizations, perspectives, past, present, people, places, issues, events, values, worldviews, beliefs, time and place, cause, influence, decisions, actions, events, short term, long term, consequences, story, oral tradition, local Indigenous perspectives, points of view, sources, viewpoints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Vocabulary to know and use (skills &amp; competencies): </a:t>
                      </a:r>
                      <a:r>
                        <a:rPr lang="en-CA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compare, explain/describe, understand, critical thinking, reflective thinking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752725"/>
                  </a:ext>
                </a:extLst>
              </a:tr>
              <a:tr h="245472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Unit Goals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dirty="0">
                          <a:solidFill>
                            <a:schemeClr val="bg1"/>
                          </a:solidFill>
                        </a:rPr>
                        <a:t>Curricular Language</a:t>
                      </a:r>
                      <a:endParaRPr lang="en-US" sz="1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dirty="0"/>
                        <a:t>Curricular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bg1"/>
                          </a:solidFill>
                        </a:rPr>
                        <a:t>Student friendly language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39396"/>
                  </a:ext>
                </a:extLst>
              </a:tr>
              <a:tr h="40912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Content Goal: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6D8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interactions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ideas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culture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between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among different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civilizations</a:t>
                      </a:r>
                      <a:endParaRPr lang="en-US" sz="1200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types of forces (2)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know how different civilizations interacted and exchanged goods and ideas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157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Content Goal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6D8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exploration, expansion, and colonization</a:t>
                      </a:r>
                      <a:endParaRPr lang="en-US" sz="1200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b="0" dirty="0"/>
                        <a:t>Story/text: elements of a story (2/3)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know what exploration, expansion and colonization is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848804"/>
                  </a:ext>
                </a:extLst>
              </a:tr>
              <a:tr h="736416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: SS - Perspective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3F3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Explain different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perspectives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events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worldviews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beliefs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human cultures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societies in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different times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Making: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a product using known procedures or through modelling of others</a:t>
                      </a:r>
                      <a:r>
                        <a:rPr lang="en-US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(2/3)</a:t>
                      </a:r>
                      <a:endParaRPr lang="en-CA" sz="12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can explain different perspectives of different cultures and communities over time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86743"/>
                  </a:ext>
                </a:extLst>
              </a:tr>
              <a:tr h="572768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: SS- Cause &amp; Consequence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Determine which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most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influenced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particular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decisions, actions, or events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assess their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short-and long-term consequences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and create a variety of communication forms for different purposes and audiences (2/3)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I can explain the causes and consequences of decisions, actions, or events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114726"/>
                  </a:ext>
                </a:extLst>
              </a:tr>
              <a:tr h="5727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: ELA - Comprehend &amp; Connect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 and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appreciate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role of 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story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narrative, and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 tradition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expressing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Indigenous perspectives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beliefs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points of view</a:t>
                      </a:r>
                      <a:endParaRPr lang="en-US" sz="1200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and create a variety of communication forms for different purposes and audiences (2/3)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can appreciate the story and oral traditions of (local) Indigenous Peoples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5192642"/>
                  </a:ext>
                </a:extLst>
              </a:tr>
              <a:tr h="409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: ELA - Comprehend &amp; Connect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Synthesize ideas from a variety of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build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</a:t>
                      </a:r>
                      <a:endParaRPr lang="en-US" sz="1200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can gather and find themes from many different source to help me understand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218775"/>
                  </a:ext>
                </a:extLst>
              </a:tr>
              <a:tr h="40912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: ELA – Create &amp; Communicate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3F3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Exchange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ideas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CA" sz="1200" b="0" i="0" u="none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viewpoints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build shared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extend </a:t>
                      </a:r>
                      <a:r>
                        <a:rPr lang="en-CA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thinking</a:t>
                      </a:r>
                      <a:endParaRPr lang="en-US" sz="1200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can share ideas and viewpoints to help myself and others understand and stretch our thinking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651951"/>
                  </a:ext>
                </a:extLst>
              </a:tr>
              <a:tr h="40912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Key Competency Goal: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Critical &amp; Reflective Thinking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0D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and Reflective Thinking (1-3)</a:t>
                      </a:r>
                      <a:endParaRPr lang="en-CA" sz="1200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b="1" dirty="0"/>
                        <a:t>Creative Thinking</a:t>
                      </a:r>
                      <a:r>
                        <a:rPr lang="en-CA" sz="1200" b="0" dirty="0"/>
                        <a:t>: </a:t>
                      </a:r>
                    </a:p>
                    <a:p>
                      <a:r>
                        <a:rPr lang="en-C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get ideas when I use my senses to explore. My play ideas are fun for me and make me happy. I make my ideas work or I change what I am doing.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42041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46C66EB-B882-9598-06DA-6C95960AB6A2}"/>
              </a:ext>
            </a:extLst>
          </p:cNvPr>
          <p:cNvSpPr txBox="1"/>
          <p:nvPr/>
        </p:nvSpPr>
        <p:spPr>
          <a:xfrm>
            <a:off x="0" y="6581001"/>
            <a:ext cx="31248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Backwards Design Planning – NT Curriculum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E1EF97-FFAC-5E82-A576-F3B996F4E2F7}"/>
              </a:ext>
            </a:extLst>
          </p:cNvPr>
          <p:cNvSpPr txBox="1"/>
          <p:nvPr/>
        </p:nvSpPr>
        <p:spPr>
          <a:xfrm>
            <a:off x="11186981" y="6581001"/>
            <a:ext cx="10050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Moore, 2025</a:t>
            </a:r>
          </a:p>
        </p:txBody>
      </p:sp>
    </p:spTree>
    <p:extLst>
      <p:ext uri="{BB962C8B-B14F-4D97-AF65-F5344CB8AC3E}">
        <p14:creationId xmlns:p14="http://schemas.microsoft.com/office/powerpoint/2010/main" val="3044334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DB927-99D5-0FB5-9A93-8B6C5DC00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DC6EC0-338B-63A4-CC25-8CDCB6119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842195"/>
              </p:ext>
            </p:extLst>
          </p:nvPr>
        </p:nvGraphicFramePr>
        <p:xfrm>
          <a:off x="292753" y="136670"/>
          <a:ext cx="11662181" cy="51709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6400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2969913">
                  <a:extLst>
                    <a:ext uri="{9D8B030D-6E8A-4147-A177-3AD203B41FA5}">
                      <a16:colId xmlns:a16="http://schemas.microsoft.com/office/drawing/2014/main" val="3812208129"/>
                    </a:ext>
                  </a:extLst>
                </a:gridCol>
                <a:gridCol w="2825112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3120756">
                  <a:extLst>
                    <a:ext uri="{9D8B030D-6E8A-4147-A177-3AD203B41FA5}">
                      <a16:colId xmlns:a16="http://schemas.microsoft.com/office/drawing/2014/main" val="293328997"/>
                    </a:ext>
                  </a:extLst>
                </a:gridCol>
              </a:tblGrid>
              <a:tr h="40108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</a:rPr>
                        <a:t>Content Goal: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67667" marR="67667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401085">
                <a:tc gridSpan="4">
                  <a:txBody>
                    <a:bodyPr/>
                    <a:lstStyle/>
                    <a:p>
                      <a:pPr algn="l"/>
                      <a:r>
                        <a:rPr lang="en-US" sz="2000" i="1" u="none" dirty="0">
                          <a:effectLst/>
                        </a:rPr>
                        <a:t>Student friendly:</a:t>
                      </a:r>
                      <a:endParaRPr lang="en-CA" sz="200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401085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Access</a:t>
                      </a:r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Grade Level Proficiency</a:t>
                      </a: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Challenge</a:t>
                      </a: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024677"/>
                  </a:ext>
                </a:extLst>
              </a:tr>
              <a:tr h="55273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Approaching (Emerging)</a:t>
                      </a:r>
                      <a:endParaRPr lang="en-CA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Essential</a:t>
                      </a:r>
                    </a:p>
                    <a:p>
                      <a:pPr algn="ctr"/>
                      <a:r>
                        <a:rPr lang="en-US" sz="2000" b="1" dirty="0">
                          <a:effectLst/>
                        </a:rPr>
                        <a:t>(Developing)</a:t>
                      </a:r>
                      <a:endParaRPr lang="en-CA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Confident</a:t>
                      </a:r>
                    </a:p>
                    <a:p>
                      <a:pPr algn="ctr"/>
                      <a:r>
                        <a:rPr lang="en-US" sz="2000" b="1" dirty="0">
                          <a:effectLst/>
                        </a:rPr>
                        <a:t>(Proficient)</a:t>
                      </a:r>
                      <a:endParaRPr lang="en-US" sz="20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Extending</a:t>
                      </a:r>
                    </a:p>
                    <a:p>
                      <a:pPr algn="ctr"/>
                      <a:r>
                        <a:rPr lang="en-US" sz="2000" b="1" dirty="0">
                          <a:effectLst/>
                        </a:rPr>
                        <a:t>(Extending)</a:t>
                      </a:r>
                      <a:endParaRPr lang="en-US" sz="20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373382">
                <a:tc gridSpan="4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CA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167688"/>
                  </a:ext>
                </a:extLst>
              </a:tr>
              <a:tr h="2984743"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</a:tbl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17F1BB7-76E2-463A-3218-D46B2D6CCE48}"/>
              </a:ext>
            </a:extLst>
          </p:cNvPr>
          <p:cNvCxnSpPr>
            <a:cxnSpLocks/>
          </p:cNvCxnSpPr>
          <p:nvPr/>
        </p:nvCxnSpPr>
        <p:spPr>
          <a:xfrm>
            <a:off x="405988" y="2111968"/>
            <a:ext cx="1138002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606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F1AC1-34E5-5425-F9B4-3991C2119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EDF08F1-C23D-5B75-149E-F96134313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461111"/>
              </p:ext>
            </p:extLst>
          </p:nvPr>
        </p:nvGraphicFramePr>
        <p:xfrm>
          <a:off x="292752" y="136669"/>
          <a:ext cx="11645247" cy="42548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42412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2965600">
                  <a:extLst>
                    <a:ext uri="{9D8B030D-6E8A-4147-A177-3AD203B41FA5}">
                      <a16:colId xmlns:a16="http://schemas.microsoft.com/office/drawing/2014/main" val="3812208129"/>
                    </a:ext>
                  </a:extLst>
                </a:gridCol>
                <a:gridCol w="2821010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3116225">
                  <a:extLst>
                    <a:ext uri="{9D8B030D-6E8A-4147-A177-3AD203B41FA5}">
                      <a16:colId xmlns:a16="http://schemas.microsoft.com/office/drawing/2014/main" val="293328997"/>
                    </a:ext>
                  </a:extLst>
                </a:gridCol>
              </a:tblGrid>
              <a:tr h="44235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dirty="0">
                          <a:effectLst/>
                        </a:rPr>
                        <a:t>Curricular Competency Goal:</a:t>
                      </a:r>
                      <a:endParaRPr lang="en-CA" sz="2000" b="1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667" marR="67667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442352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>
                          <a:effectLst/>
                        </a:rPr>
                        <a:t>Student friendly:</a:t>
                      </a:r>
                      <a:endParaRPr lang="en-US" sz="2000" b="0" dirty="0">
                        <a:solidFill>
                          <a:srgbClr val="FF0000"/>
                        </a:solidFill>
                      </a:endParaRPr>
                    </a:p>
                  </a:txBody>
                  <a:tcPr marL="67667" marR="67667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442352">
                <a:tc>
                  <a:txBody>
                    <a:bodyPr/>
                    <a:lstStyle/>
                    <a:p>
                      <a:pPr algn="ctr"/>
                      <a:r>
                        <a:rPr lang="en-CA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Access</a:t>
                      </a:r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2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Grade Level Proficiency</a:t>
                      </a: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Challenge</a:t>
                      </a: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024677"/>
                  </a:ext>
                </a:extLst>
              </a:tr>
              <a:tr h="44235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Approaching (Emerging)</a:t>
                      </a:r>
                      <a:endParaRPr lang="en-CA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Essential</a:t>
                      </a:r>
                    </a:p>
                    <a:p>
                      <a:pPr algn="ctr"/>
                      <a:r>
                        <a:rPr lang="en-US" sz="2000" b="1" dirty="0">
                          <a:effectLst/>
                        </a:rPr>
                        <a:t>(Developing)</a:t>
                      </a:r>
                      <a:endParaRPr lang="en-CA" sz="20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Confident</a:t>
                      </a:r>
                    </a:p>
                    <a:p>
                      <a:pPr algn="ctr"/>
                      <a:r>
                        <a:rPr lang="en-US" sz="2000" b="1" dirty="0">
                          <a:effectLst/>
                        </a:rPr>
                        <a:t>(Proficient)</a:t>
                      </a:r>
                      <a:endParaRPr lang="en-US" sz="20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</a:rPr>
                        <a:t>Extending</a:t>
                      </a:r>
                    </a:p>
                    <a:p>
                      <a:pPr algn="ctr"/>
                      <a:r>
                        <a:rPr lang="en-US" sz="2000" b="1" dirty="0">
                          <a:effectLst/>
                        </a:rPr>
                        <a:t>(Extending)</a:t>
                      </a:r>
                      <a:endParaRPr lang="en-US" sz="20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411799">
                <a:tc gridSpan="4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CA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167688"/>
                  </a:ext>
                </a:extLst>
              </a:tr>
              <a:tr h="1906426"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</a:tbl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39548D0-9210-571F-6A22-638458B9CE46}"/>
              </a:ext>
            </a:extLst>
          </p:cNvPr>
          <p:cNvCxnSpPr>
            <a:cxnSpLocks/>
          </p:cNvCxnSpPr>
          <p:nvPr/>
        </p:nvCxnSpPr>
        <p:spPr>
          <a:xfrm>
            <a:off x="394265" y="2310070"/>
            <a:ext cx="1138002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319A552-B7A6-795B-0243-85C03CDF3A00}"/>
              </a:ext>
            </a:extLst>
          </p:cNvPr>
          <p:cNvSpPr txBox="1"/>
          <p:nvPr/>
        </p:nvSpPr>
        <p:spPr>
          <a:xfrm>
            <a:off x="405988" y="4659086"/>
            <a:ext cx="11063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56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D3CB8-4364-04C1-C3E6-DD240EDE8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F5364AA-CB18-66DA-C3F0-2B1C533C4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98127"/>
              </p:ext>
            </p:extLst>
          </p:nvPr>
        </p:nvGraphicFramePr>
        <p:xfrm>
          <a:off x="292753" y="136669"/>
          <a:ext cx="11628313" cy="59728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38424">
                  <a:extLst>
                    <a:ext uri="{9D8B030D-6E8A-4147-A177-3AD203B41FA5}">
                      <a16:colId xmlns:a16="http://schemas.microsoft.com/office/drawing/2014/main" val="4256403372"/>
                    </a:ext>
                  </a:extLst>
                </a:gridCol>
                <a:gridCol w="2961288">
                  <a:extLst>
                    <a:ext uri="{9D8B030D-6E8A-4147-A177-3AD203B41FA5}">
                      <a16:colId xmlns:a16="http://schemas.microsoft.com/office/drawing/2014/main" val="3812208129"/>
                    </a:ext>
                  </a:extLst>
                </a:gridCol>
                <a:gridCol w="2816908">
                  <a:extLst>
                    <a:ext uri="{9D8B030D-6E8A-4147-A177-3AD203B41FA5}">
                      <a16:colId xmlns:a16="http://schemas.microsoft.com/office/drawing/2014/main" val="1844543680"/>
                    </a:ext>
                  </a:extLst>
                </a:gridCol>
                <a:gridCol w="3111693">
                  <a:extLst>
                    <a:ext uri="{9D8B030D-6E8A-4147-A177-3AD203B41FA5}">
                      <a16:colId xmlns:a16="http://schemas.microsoft.com/office/drawing/2014/main" val="293328997"/>
                    </a:ext>
                  </a:extLst>
                </a:gridCol>
              </a:tblGrid>
              <a:tr h="41841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Goal (receptive): I can explore and understand in French Language</a:t>
                      </a:r>
                    </a:p>
                  </a:txBody>
                  <a:tcPr marL="67667" marR="67667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890086"/>
                  </a:ext>
                </a:extLst>
              </a:tr>
              <a:tr h="41841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 Goal (expressive): I can create and communicate in French Language</a:t>
                      </a:r>
                    </a:p>
                  </a:txBody>
                  <a:tcPr marL="67667" marR="67667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359876"/>
                  </a:ext>
                </a:extLst>
              </a:tr>
              <a:tr h="576617">
                <a:tc gridSpan="4">
                  <a:txBody>
                    <a:bodyPr/>
                    <a:lstStyle/>
                    <a:p>
                      <a:pPr algn="l"/>
                      <a:r>
                        <a:rPr lang="en-US" sz="1800" i="1" u="none" dirty="0">
                          <a:effectLst/>
                        </a:rPr>
                        <a:t>Student friendly: </a:t>
                      </a:r>
                    </a:p>
                    <a:p>
                      <a:pPr algn="l"/>
                      <a:r>
                        <a:rPr lang="en-US" sz="1800" i="1" u="none" dirty="0">
                          <a:effectLst/>
                        </a:rPr>
                        <a:t>I can understand information in French language; I can share my thinking and learning in French language</a:t>
                      </a:r>
                      <a:endParaRPr lang="en-CA" sz="1800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8638"/>
                  </a:ext>
                </a:extLst>
              </a:tr>
              <a:tr h="418418">
                <a:tc>
                  <a:txBody>
                    <a:bodyPr/>
                    <a:lstStyle/>
                    <a:p>
                      <a:pPr algn="ctr"/>
                      <a:r>
                        <a:rPr lang="en-CA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Access</a:t>
                      </a:r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CA" sz="18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Grade Level Proficiency</a:t>
                      </a: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Challenge</a:t>
                      </a: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024677"/>
                  </a:ext>
                </a:extLst>
              </a:tr>
              <a:tr h="57661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Approaching </a:t>
                      </a:r>
                    </a:p>
                    <a:p>
                      <a:pPr algn="ctr"/>
                      <a:r>
                        <a:rPr lang="en-US" sz="1800" b="1" dirty="0">
                          <a:effectLst/>
                        </a:rPr>
                        <a:t>(Emerging)</a:t>
                      </a:r>
                      <a:endParaRPr lang="en-CA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Essential</a:t>
                      </a:r>
                    </a:p>
                    <a:p>
                      <a:pPr algn="ctr"/>
                      <a:r>
                        <a:rPr lang="en-US" sz="1800" b="1" dirty="0">
                          <a:effectLst/>
                        </a:rPr>
                        <a:t>(Developing)</a:t>
                      </a:r>
                      <a:endParaRPr lang="en-CA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Confident</a:t>
                      </a:r>
                    </a:p>
                    <a:p>
                      <a:pPr algn="ctr"/>
                      <a:r>
                        <a:rPr lang="en-US" sz="1800" b="1" dirty="0">
                          <a:effectLst/>
                        </a:rPr>
                        <a:t>(Proficient)</a:t>
                      </a:r>
                      <a:endParaRPr lang="en-US" sz="1800" b="1" dirty="0"/>
                    </a:p>
                  </a:txBody>
                  <a:tcPr marL="67667" marR="67667" marT="0" marB="0" anchor="ctr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</a:rPr>
                        <a:t>Extending</a:t>
                      </a:r>
                    </a:p>
                    <a:p>
                      <a:pPr algn="ctr"/>
                      <a:r>
                        <a:rPr lang="en-US" sz="1800" b="1" dirty="0">
                          <a:effectLst/>
                        </a:rPr>
                        <a:t>(Extending)</a:t>
                      </a:r>
                      <a:endParaRPr lang="en-US" sz="1800" b="1" dirty="0"/>
                    </a:p>
                  </a:txBody>
                  <a:tcPr marL="67667" marR="67667" marT="0" marB="0"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34257"/>
                  </a:ext>
                </a:extLst>
              </a:tr>
              <a:tr h="389518">
                <a:tc gridSpan="4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CA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67" marR="676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9167688"/>
                  </a:ext>
                </a:extLst>
              </a:tr>
              <a:tr h="652765">
                <a:tc>
                  <a:txBody>
                    <a:bodyPr/>
                    <a:lstStyle/>
                    <a:p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understand common key words and expressions in French language 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understand instructions, text, conversations, information in a more accessible French language level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understand instructions, text, conversations, information in grade level French language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understand everyday and/or conversational French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234250"/>
                  </a:ext>
                </a:extLst>
              </a:tr>
              <a:tr h="1803278">
                <a:tc>
                  <a:txBody>
                    <a:bodyPr/>
                    <a:lstStyle/>
                    <a:p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common and key words and expressions in French language 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communicate at accessible French immersion language (oral, written)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communicate at grade level French immersion language (oral, written)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C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communicate in everyday and/or conversational French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087212"/>
                  </a:ext>
                </a:extLst>
              </a:tr>
            </a:tbl>
          </a:graphicData>
        </a:graphic>
      </p:graphicFrame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DF7C99D-123A-C1CF-83C2-CF4B928AAF63}"/>
              </a:ext>
            </a:extLst>
          </p:cNvPr>
          <p:cNvCxnSpPr>
            <a:cxnSpLocks/>
          </p:cNvCxnSpPr>
          <p:nvPr/>
        </p:nvCxnSpPr>
        <p:spPr>
          <a:xfrm>
            <a:off x="405988" y="2799945"/>
            <a:ext cx="1138002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085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2791</TotalTime>
  <Words>742</Words>
  <Application>Microsoft Macintosh PowerPoint</Application>
  <PresentationFormat>Widescreen</PresentationFormat>
  <Paragraphs>90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4</cp:revision>
  <dcterms:created xsi:type="dcterms:W3CDTF">2025-02-18T20:04:14Z</dcterms:created>
  <dcterms:modified xsi:type="dcterms:W3CDTF">2025-02-20T18:37:13Z</dcterms:modified>
</cp:coreProperties>
</file>